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20"/>
  </p:notesMasterIdLst>
  <p:handoutMasterIdLst>
    <p:handoutMasterId r:id="rId21"/>
  </p:handoutMasterIdLst>
  <p:sldIdLst>
    <p:sldId id="256" r:id="rId2"/>
    <p:sldId id="297" r:id="rId3"/>
    <p:sldId id="304" r:id="rId4"/>
    <p:sldId id="294" r:id="rId5"/>
    <p:sldId id="267" r:id="rId6"/>
    <p:sldId id="394" r:id="rId7"/>
    <p:sldId id="266" r:id="rId8"/>
    <p:sldId id="275" r:id="rId9"/>
    <p:sldId id="300" r:id="rId10"/>
    <p:sldId id="303" r:id="rId11"/>
    <p:sldId id="311" r:id="rId12"/>
    <p:sldId id="305" r:id="rId13"/>
    <p:sldId id="306" r:id="rId14"/>
    <p:sldId id="315" r:id="rId15"/>
    <p:sldId id="307" r:id="rId16"/>
    <p:sldId id="316" r:id="rId17"/>
    <p:sldId id="309" r:id="rId18"/>
    <p:sldId id="310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BA"/>
    <a:srgbClr val="FFCC99"/>
    <a:srgbClr val="E4E9DD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09" autoAdjust="0"/>
    <p:restoredTop sz="95352" autoAdjust="0"/>
  </p:normalViewPr>
  <p:slideViewPr>
    <p:cSldViewPr>
      <p:cViewPr varScale="1">
        <p:scale>
          <a:sx n="70" d="100"/>
          <a:sy n="70" d="100"/>
        </p:scale>
        <p:origin x="13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92F4D0A-AEB8-4F6F-9744-70FF6156A180}" type="datetimeFigureOut">
              <a:rPr lang="en-US" smtClean="0"/>
              <a:t>12/21/2015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3DC5F03-C3DA-4C9A-8C7A-DD458C55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50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418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38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Enabling your practice to improve without disrupting patient care</a:t>
            </a:r>
          </a:p>
          <a:p>
            <a:r>
              <a:rPr lang="en-US" dirty="0"/>
              <a:t>-  Skills to be a learning organization</a:t>
            </a:r>
          </a:p>
          <a:p>
            <a:r>
              <a:rPr lang="en-US" dirty="0"/>
              <a:t>-  Engaging all practice staff to “ see problems and solve problems”</a:t>
            </a:r>
          </a:p>
          <a:p>
            <a:r>
              <a:rPr lang="en-US" dirty="0"/>
              <a:t>-  Same approach can improve patient safety, quality, patient experience, efficiency</a:t>
            </a:r>
          </a:p>
          <a:p>
            <a:r>
              <a:rPr lang="en-US" dirty="0"/>
              <a:t>-  Makes work more manageable</a:t>
            </a:r>
          </a:p>
          <a:p>
            <a:endParaRPr lang="en-US" dirty="0"/>
          </a:p>
          <a:p>
            <a:r>
              <a:rPr lang="en-US" dirty="0"/>
              <a:t>Accelerating Improvement in Healthcare &amp; </a:t>
            </a:r>
          </a:p>
          <a:p>
            <a:r>
              <a:rPr lang="en-US" dirty="0"/>
              <a:t>“ Leader-led Learning: the great differentiator”</a:t>
            </a:r>
          </a:p>
          <a:p>
            <a:r>
              <a:rPr lang="en-US" dirty="0"/>
              <a:t>   Steve Spear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771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2228" name="Slide Number Placeholder 3"/>
          <p:cNvSpPr txBox="1">
            <a:spLocks noGrp="1"/>
          </p:cNvSpPr>
          <p:nvPr/>
        </p:nvSpPr>
        <p:spPr bwMode="auto">
          <a:xfrm>
            <a:off x="4058359" y="8978451"/>
            <a:ext cx="3106174" cy="471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063" tIns="47031" rIns="94063" bIns="47031" anchor="b"/>
          <a:lstStyle>
            <a:lvl1pPr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44EABDD4-8E63-462D-9A0B-7A9B1AE5531F}" type="slidenum">
              <a:rPr lang="en-US" altLang="en-US" sz="1200" b="0">
                <a:solidFill>
                  <a:srgbClr val="000000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223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don’t blame the people, we improve the system in which they work</a:t>
            </a:r>
          </a:p>
          <a:p>
            <a:endParaRPr lang="en-US" baseline="0" dirty="0" smtClean="0"/>
          </a:p>
          <a:p>
            <a:r>
              <a:rPr lang="en-US" baseline="0" dirty="0" smtClean="0"/>
              <a:t>Every system is perfectly designed to get the results it gets; if we want to improve results we need to improve system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Insanity is doing the same thing over and over and expecting different results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Safety culture starts from the top, as defined by leadership beliefs and core values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      </a:t>
            </a:r>
            <a:r>
              <a:rPr lang="en-US" sz="8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What if you started your staff meetings with the question: </a:t>
            </a:r>
            <a:r>
              <a:rPr lang="en-US" sz="800" b="1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“Do you have a patient safety concern we can talk about?”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Requires teamwork and communication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atmosphere of trust, where individuals feel safe to share information about unsafe or potentially hazardous conditions so that we can identify strategies for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522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Builds on Deming’s Theory and the scientific method</a:t>
            </a:r>
          </a:p>
          <a:p>
            <a:endParaRPr lang="en-US" dirty="0" smtClean="0"/>
          </a:p>
          <a:p>
            <a:r>
              <a:rPr lang="en-US" dirty="0" smtClean="0"/>
              <a:t>Based on the development, testing and implementing of changes</a:t>
            </a:r>
          </a:p>
          <a:p>
            <a:endParaRPr lang="en-US" dirty="0" smtClean="0"/>
          </a:p>
          <a:p>
            <a:r>
              <a:rPr lang="en-US" dirty="0" smtClean="0"/>
              <a:t>Heavily focused on learning from small scale tests – “trial-and-learning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7501E-8668-4B6F-BA38-4B4F204D21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62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From</a:t>
            </a:r>
            <a:r>
              <a:rPr lang="en-US" altLang="en-US" baseline="0" dirty="0" smtClean="0"/>
              <a:t> the literature – the most common contributing problems</a:t>
            </a:r>
            <a:endParaRPr lang="en-US" alt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71407" indent="-296695">
              <a:defRPr>
                <a:solidFill>
                  <a:schemeClr val="tx1"/>
                </a:solidFill>
                <a:latin typeface="Arial" charset="0"/>
              </a:defRPr>
            </a:lvl2pPr>
            <a:lvl3pPr marL="1186781" indent="-237356">
              <a:defRPr>
                <a:solidFill>
                  <a:schemeClr val="tx1"/>
                </a:solidFill>
                <a:latin typeface="Arial" charset="0"/>
              </a:defRPr>
            </a:lvl3pPr>
            <a:lvl4pPr marL="1661494" indent="-237356">
              <a:defRPr>
                <a:solidFill>
                  <a:schemeClr val="tx1"/>
                </a:solidFill>
                <a:latin typeface="Arial" charset="0"/>
              </a:defRPr>
            </a:lvl4pPr>
            <a:lvl5pPr marL="2136206" indent="-237356">
              <a:defRPr>
                <a:solidFill>
                  <a:schemeClr val="tx1"/>
                </a:solidFill>
                <a:latin typeface="Arial" charset="0"/>
              </a:defRPr>
            </a:lvl5pPr>
            <a:lvl6pPr marL="2610918" indent="-2373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5630" indent="-2373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60342" indent="-2373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35056" indent="-2373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343500C-633C-448F-8DA7-F2AE98BF8566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36485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From</a:t>
            </a:r>
            <a:r>
              <a:rPr lang="en-US" altLang="en-US" baseline="0" dirty="0" smtClean="0"/>
              <a:t> the literature – the most common contributing problems</a:t>
            </a:r>
          </a:p>
          <a:p>
            <a:pPr eaLnBrk="1" hangingPunct="1">
              <a:spcBef>
                <a:spcPct val="0"/>
              </a:spcBef>
            </a:pPr>
            <a:endParaRPr lang="en-US" altLang="en-US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Study identified specific communication behaviors associated with malpractice history for primary care physicians (though not in surgeons)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Multivariable model improved prediction by 57% above chance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71407" indent="-296695">
              <a:defRPr>
                <a:solidFill>
                  <a:schemeClr val="tx1"/>
                </a:solidFill>
                <a:latin typeface="Arial" charset="0"/>
              </a:defRPr>
            </a:lvl2pPr>
            <a:lvl3pPr marL="1186781" indent="-237356">
              <a:defRPr>
                <a:solidFill>
                  <a:schemeClr val="tx1"/>
                </a:solidFill>
                <a:latin typeface="Arial" charset="0"/>
              </a:defRPr>
            </a:lvl3pPr>
            <a:lvl4pPr marL="1661494" indent="-237356">
              <a:defRPr>
                <a:solidFill>
                  <a:schemeClr val="tx1"/>
                </a:solidFill>
                <a:latin typeface="Arial" charset="0"/>
              </a:defRPr>
            </a:lvl4pPr>
            <a:lvl5pPr marL="2136206" indent="-237356">
              <a:defRPr>
                <a:solidFill>
                  <a:schemeClr val="tx1"/>
                </a:solidFill>
                <a:latin typeface="Arial" charset="0"/>
              </a:defRPr>
            </a:lvl5pPr>
            <a:lvl6pPr marL="2610918" indent="-2373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5630" indent="-2373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60342" indent="-2373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35056" indent="-2373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343500C-633C-448F-8DA7-F2AE98BF8566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36485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545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23% of MA residents Involved in Medical Error Situation (</a:t>
            </a:r>
            <a:r>
              <a:rPr lang="en-US" sz="1200" i="1" dirty="0" smtClean="0"/>
              <a:t>HSPH/BLC/Health Policy Commission, Sept 2014 )</a:t>
            </a:r>
          </a:p>
          <a:p>
            <a:r>
              <a:rPr lang="en-US" sz="1200" dirty="0" smtClean="0"/>
              <a:t>Review of closed malpractice claims in Primary Care: 72% are diagnosis-related (397/551) – </a:t>
            </a:r>
            <a:r>
              <a:rPr lang="en-US" sz="1200" i="1" dirty="0" smtClean="0"/>
              <a:t>(data from 2005-2009 - </a:t>
            </a:r>
            <a:r>
              <a:rPr lang="en-US" sz="1200" i="1" dirty="0" err="1" smtClean="0"/>
              <a:t>Crico</a:t>
            </a:r>
            <a:r>
              <a:rPr lang="en-US" sz="1200" i="1" dirty="0" smtClean="0"/>
              <a:t>, </a:t>
            </a:r>
            <a:r>
              <a:rPr lang="en-US" sz="1200" i="1" dirty="0" err="1" smtClean="0"/>
              <a:t>Coverys</a:t>
            </a:r>
            <a:r>
              <a:rPr lang="en-US" sz="1200" i="1" dirty="0" smtClean="0"/>
              <a:t>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751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756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Invite comment – list on flipchart 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940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Calibri" panose="020F0502020204030204" pitchFamily="34" charset="0"/>
                <a:cs typeface="Times New Roman" panose="02020603050405020304" pitchFamily="18" charset="0"/>
              </a:rPr>
              <a:t>Interrupting the patient  and not hearing all the symptoms, leads to wrong diagnosis (Osler)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Calibri" panose="020F0502020204030204" pitchFamily="34" charset="0"/>
                <a:cs typeface="Times New Roman" panose="02020603050405020304" pitchFamily="18" charset="0"/>
              </a:rPr>
              <a:t>Not asking about concerns with the treatment plan, patient does not follow through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Calibri" panose="020F0502020204030204" pitchFamily="34" charset="0"/>
                <a:cs typeface="Times New Roman" panose="02020603050405020304" pitchFamily="18" charset="0"/>
              </a:rPr>
              <a:t>Not assuring correct understanding of instructions – unclear explanation, or just asking “ do you have any questions”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Not acknowledging uncertainty about diagnosis and explain the expected outcome and need for the patient to call and let the office know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Calibri" panose="020F0502020204030204" pitchFamily="34" charset="0"/>
                <a:cs typeface="Times New Roman" panose="02020603050405020304" pitchFamily="18" charset="0"/>
              </a:rPr>
              <a:t>Incomplete communication about danger signs to watch for with new medications, what to do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Calibri" panose="020F0502020204030204" pitchFamily="34" charset="0"/>
                <a:cs typeface="Times New Roman" panose="02020603050405020304" pitchFamily="18" charset="0"/>
              </a:rPr>
              <a:t>Didn’t check to see that all health issues were raised and discussed, left a problem unaddressed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019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Clinician doesn’t make it safe to admit where there was not adherence to prior treatments ( side effects from medications, stopped taking)</a:t>
            </a: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Not using structured communication formats (missing new information on family history)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557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4478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6243200"/>
            <a:ext cx="2590799" cy="4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044064"/>
            <a:ext cx="2514600" cy="7377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9810" y="2535060"/>
            <a:ext cx="8073189" cy="1427340"/>
          </a:xfrm>
        </p:spPr>
        <p:txBody>
          <a:bodyPr/>
          <a:lstStyle/>
          <a:p>
            <a:r>
              <a:rPr lang="en-US" sz="2400" b="1" u="sng" dirty="0" smtClean="0"/>
              <a:t/>
            </a:r>
            <a:br>
              <a:rPr lang="en-US" sz="2400" b="1" u="sng" dirty="0" smtClean="0"/>
            </a:br>
            <a:r>
              <a:rPr lang="en-US" sz="2400" b="1" u="sng" dirty="0" smtClean="0"/>
              <a:t/>
            </a:r>
            <a:br>
              <a:rPr lang="en-US" sz="2400" b="1" u="sng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b="1" i="1" dirty="0"/>
              <a:t>Improving </a:t>
            </a:r>
            <a:r>
              <a:rPr lang="en-US" sz="2800" b="1" i="1" dirty="0" smtClean="0"/>
              <a:t>Communication:</a:t>
            </a:r>
            <a:br>
              <a:rPr lang="en-US" sz="2800" b="1" i="1" dirty="0" smtClean="0"/>
            </a:br>
            <a:r>
              <a:rPr lang="en-US" sz="2800" b="1" i="1" dirty="0" smtClean="0"/>
              <a:t>To Improve </a:t>
            </a:r>
            <a:r>
              <a:rPr lang="en-US" sz="2800" b="1" i="1" dirty="0"/>
              <a:t>Care and Patient Satisfaction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i="1" dirty="0"/>
              <a:t>While Reducing Malpractice Risk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b="1" dirty="0" smtClean="0"/>
              <a:t>Yvonne </a:t>
            </a:r>
            <a:r>
              <a:rPr lang="en-US" sz="1800" b="1" dirty="0"/>
              <a:t>Cheung, MD, MPH, CPPS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i="1" dirty="0"/>
              <a:t>Chair, Department of Quality and Patient </a:t>
            </a:r>
            <a:r>
              <a:rPr lang="en-US" sz="1800" i="1" dirty="0" smtClean="0"/>
              <a:t>Safety</a:t>
            </a:r>
            <a:br>
              <a:rPr lang="en-US" sz="1800" i="1" dirty="0" smtClean="0"/>
            </a:br>
            <a:r>
              <a:rPr lang="en-US" sz="1800" i="1" dirty="0" smtClean="0"/>
              <a:t> Mount Auburn Hospital</a:t>
            </a:r>
            <a:r>
              <a:rPr lang="en-US" sz="1800" dirty="0"/>
              <a:t/>
            </a:r>
            <a:br>
              <a:rPr lang="en-US" sz="1800" dirty="0"/>
            </a:br>
            <a:endParaRPr lang="en-US" altLang="en-US" sz="1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5257800"/>
            <a:ext cx="6400800" cy="471772"/>
          </a:xfrm>
        </p:spPr>
        <p:txBody>
          <a:bodyPr/>
          <a:lstStyle/>
          <a:p>
            <a:r>
              <a:rPr lang="en-US" altLang="en-US" sz="1800" b="1" dirty="0" smtClean="0"/>
              <a:t>December 4, 2015</a:t>
            </a:r>
            <a:endParaRPr lang="en-US" altLang="en-US" sz="18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347662"/>
            <a:ext cx="8077200" cy="1244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400" b="1" kern="0" dirty="0" smtClean="0"/>
              <a:t>Mount Auburn Practice Improvement Program (MA-PIP)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0576" y="1818768"/>
            <a:ext cx="7327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kern="0" dirty="0" smtClean="0"/>
              <a:t>Community </a:t>
            </a:r>
            <a:r>
              <a:rPr lang="en-US" b="1" kern="0" dirty="0"/>
              <a:t>Learning Session </a:t>
            </a:r>
            <a:r>
              <a:rPr lang="en-US" b="1" kern="0" dirty="0" smtClean="0"/>
              <a:t>#3</a:t>
            </a:r>
            <a:endParaRPr lang="en-US" altLang="en-US" kern="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5890404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This project is funded through a  Commonwealth of Massachusetts - Health Care Workforce Transformation Fund Grant (#54038)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As </a:t>
            </a:r>
            <a:r>
              <a:rPr lang="en-US" sz="2800" dirty="0"/>
              <a:t>a result of participating in this activity, learners will be able to: </a:t>
            </a:r>
          </a:p>
          <a:p>
            <a:pPr lvl="0"/>
            <a:r>
              <a:rPr lang="en-US" sz="2800" dirty="0"/>
              <a:t>Describe strategies and tools that improve communication with patients and patient safety</a:t>
            </a:r>
          </a:p>
          <a:p>
            <a:pPr lvl="0"/>
            <a:r>
              <a:rPr lang="en-US" sz="2800" dirty="0"/>
              <a:t>Use small tests of change to make it feasible to improve care while providing care</a:t>
            </a:r>
          </a:p>
          <a:p>
            <a:pPr lvl="0"/>
            <a:r>
              <a:rPr lang="en-US" sz="2800" dirty="0"/>
              <a:t>Identify and employ strategies for engaging patients in improvement work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1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Disclosure Statement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All </a:t>
            </a:r>
            <a:r>
              <a:rPr lang="en-US" dirty="0"/>
              <a:t>Presenters and Content Developers have no significant financial interest/arrangement with any organization(s) that could be perceived as a real or apparent conflict of interest with the subject matter of the presentation.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21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Mount Auburn Practice Improvement Program (MA-PIP):  Why now?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Purpose: Improving patient safety in office practice/ambulatory care</a:t>
            </a:r>
          </a:p>
          <a:p>
            <a:pPr marL="800100" lvl="3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Enabling your practice to improve your work while you do your work- </a:t>
            </a:r>
            <a:r>
              <a:rPr lang="en-US" sz="2400" b="1" dirty="0" smtClean="0"/>
              <a:t>“see problems and solve problems”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Build on a proven model – federally funded PROMISES program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Build infrastructure, integrate with current ambulatory patient safety program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266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422978"/>
            <a:ext cx="7010400" cy="857250"/>
          </a:xfrm>
        </p:spPr>
        <p:txBody>
          <a:bodyPr anchor="ctr"/>
          <a:lstStyle/>
          <a:p>
            <a:r>
              <a:rPr lang="en-US" altLang="en-US" b="1" dirty="0" smtClean="0"/>
              <a:t>Key Concepts</a:t>
            </a:r>
            <a:endParaRPr lang="en-US" altLang="en-US" sz="2700" b="1" dirty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752600"/>
            <a:ext cx="7620000" cy="41910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2400" b="1" dirty="0"/>
              <a:t>For Safety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Focus on </a:t>
            </a:r>
            <a:r>
              <a:rPr lang="en-US" altLang="en-US" sz="2400" b="1" i="1" dirty="0">
                <a:solidFill>
                  <a:schemeClr val="tx2"/>
                </a:solidFill>
              </a:rPr>
              <a:t>systems</a:t>
            </a:r>
            <a:r>
              <a:rPr lang="en-US" altLang="en-US" sz="2400" dirty="0"/>
              <a:t>, not people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Work on a culture of safety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b="1" dirty="0"/>
              <a:t>For improvement: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Define a </a:t>
            </a:r>
            <a:r>
              <a:rPr lang="en-US" altLang="en-US" sz="2400" b="1" i="1" dirty="0"/>
              <a:t>clear aim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Use </a:t>
            </a:r>
            <a:r>
              <a:rPr lang="en-US" altLang="en-US" sz="2400" b="1" i="1" dirty="0"/>
              <a:t>measurement</a:t>
            </a:r>
            <a:r>
              <a:rPr lang="en-US" altLang="en-US" sz="2400" i="1" dirty="0"/>
              <a:t> </a:t>
            </a:r>
            <a:r>
              <a:rPr lang="en-US" altLang="en-US" sz="2400" b="1" i="1" dirty="0"/>
              <a:t>and data</a:t>
            </a:r>
            <a:r>
              <a:rPr lang="en-US" altLang="en-US" sz="2400" i="1" dirty="0"/>
              <a:t> </a:t>
            </a:r>
            <a:r>
              <a:rPr lang="en-US" altLang="en-US" sz="2400" dirty="0"/>
              <a:t>for decision making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Remember that improvement requires</a:t>
            </a:r>
            <a:r>
              <a:rPr lang="en-US" altLang="en-US" sz="2400" b="1" dirty="0"/>
              <a:t> </a:t>
            </a:r>
            <a:r>
              <a:rPr lang="en-US" altLang="en-US" sz="2400" b="1" i="1" dirty="0"/>
              <a:t>change</a:t>
            </a:r>
            <a:endParaRPr lang="en-US" altLang="en-US" sz="2400" i="1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b="1" i="1" dirty="0"/>
              <a:t>Keep testing </a:t>
            </a:r>
            <a:r>
              <a:rPr lang="en-US" altLang="en-US" sz="2400" dirty="0"/>
              <a:t>using PDSA</a:t>
            </a:r>
            <a:r>
              <a:rPr lang="en-US" altLang="en-US" sz="2400" b="1" dirty="0"/>
              <a:t> </a:t>
            </a:r>
            <a:r>
              <a:rPr lang="en-US" altLang="en-US" sz="2400" dirty="0"/>
              <a:t>cycles – keep tests small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b="1" dirty="0"/>
              <a:t>For everything: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Remember that</a:t>
            </a:r>
            <a:r>
              <a:rPr lang="en-US" altLang="en-US" sz="2400" b="1" dirty="0"/>
              <a:t> </a:t>
            </a:r>
            <a:r>
              <a:rPr lang="en-US" altLang="en-US" sz="2400" b="1" i="1" dirty="0">
                <a:solidFill>
                  <a:schemeClr val="tx2"/>
                </a:solidFill>
              </a:rPr>
              <a:t>customers</a:t>
            </a:r>
            <a:r>
              <a:rPr lang="en-US" altLang="en-US" sz="2400" b="1" dirty="0"/>
              <a:t> </a:t>
            </a:r>
            <a:r>
              <a:rPr lang="en-US" altLang="en-US" sz="2400" dirty="0"/>
              <a:t>are key</a:t>
            </a:r>
          </a:p>
        </p:txBody>
      </p:sp>
    </p:spTree>
    <p:extLst>
      <p:ext uri="{BB962C8B-B14F-4D97-AF65-F5344CB8AC3E}">
        <p14:creationId xmlns:p14="http://schemas.microsoft.com/office/powerpoint/2010/main" val="27277283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900" b="1" dirty="0" smtClean="0"/>
              <a:t>Science </a:t>
            </a:r>
            <a:r>
              <a:rPr lang="en-US" sz="4900" b="1" dirty="0"/>
              <a:t>of Patient </a:t>
            </a:r>
            <a:r>
              <a:rPr lang="en-US" sz="4900" b="1" dirty="0" smtClean="0"/>
              <a:t>Safety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5486400" cy="4419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Systems thinking </a:t>
            </a:r>
            <a:endParaRPr lang="en-US" sz="28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Most problems do not result from individual workers; but from the design of work processes/system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Safety culture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Leadership &amp; values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Teamwork &amp; communication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Trust, psychological 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51621" y="3124200"/>
            <a:ext cx="2590800" cy="2677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30000"/>
              </a:spcBef>
              <a:defRPr/>
            </a:pPr>
            <a:r>
              <a:rPr lang="en-US" dirty="0" smtClean="0">
                <a:latin typeface="+mj-lt"/>
              </a:rPr>
              <a:t>What if you started your staff meetings with the question: </a:t>
            </a:r>
            <a:r>
              <a:rPr lang="en-US" i="1" dirty="0" smtClean="0">
                <a:latin typeface="+mj-lt"/>
              </a:rPr>
              <a:t>“Do </a:t>
            </a:r>
            <a:r>
              <a:rPr lang="en-US" i="1" dirty="0">
                <a:latin typeface="+mj-lt"/>
              </a:rPr>
              <a:t>you </a:t>
            </a:r>
            <a:r>
              <a:rPr lang="en-US" i="1">
                <a:latin typeface="+mj-lt"/>
              </a:rPr>
              <a:t>have </a:t>
            </a:r>
            <a:r>
              <a:rPr lang="en-US" i="1" smtClean="0">
                <a:latin typeface="+mj-lt"/>
              </a:rPr>
              <a:t>any </a:t>
            </a:r>
            <a:r>
              <a:rPr lang="en-US" i="1" dirty="0" smtClean="0">
                <a:latin typeface="+mj-lt"/>
              </a:rPr>
              <a:t>patient </a:t>
            </a:r>
            <a:r>
              <a:rPr lang="en-US" i="1" smtClean="0">
                <a:latin typeface="+mj-lt"/>
              </a:rPr>
              <a:t>safety concerns </a:t>
            </a:r>
            <a:r>
              <a:rPr lang="en-US" i="1" dirty="0">
                <a:latin typeface="+mj-lt"/>
              </a:rPr>
              <a:t>we can talk about</a:t>
            </a:r>
            <a:r>
              <a:rPr lang="en-US" i="1" dirty="0" smtClean="0">
                <a:latin typeface="+mj-lt"/>
              </a:rPr>
              <a:t>?”</a:t>
            </a:r>
            <a:endParaRPr lang="en-US" i="1" dirty="0">
              <a:latin typeface="+mj-lt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4038600" y="3733800"/>
            <a:ext cx="1905000" cy="99060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17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Model for Improvement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590800" y="1484397"/>
            <a:ext cx="3576036" cy="4459203"/>
            <a:chOff x="4308409" y="1371600"/>
            <a:chExt cx="3854279" cy="4876800"/>
          </a:xfrm>
        </p:grpSpPr>
        <p:pic>
          <p:nvPicPr>
            <p:cNvPr id="6" name="Picture 5" descr="http://www.ihi.org/knowledge/PublishingImages/ModelforImprovement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872904" y="1371600"/>
              <a:ext cx="2289784" cy="487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6"/>
            <p:cNvSpPr txBox="1"/>
            <p:nvPr/>
          </p:nvSpPr>
          <p:spPr>
            <a:xfrm>
              <a:off x="4308409" y="5106096"/>
              <a:ext cx="1635735" cy="5833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defRPr/>
              </a:pPr>
              <a:r>
                <a:rPr lang="en-US" sz="3200" b="0" dirty="0">
                  <a:solidFill>
                    <a:schemeClr val="bg1">
                      <a:lumMod val="50000"/>
                    </a:schemeClr>
                  </a:solidFill>
                </a:rPr>
                <a:t>PDSA =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6858000" y="4327350"/>
            <a:ext cx="228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The Improvement Guide: A Practical Approach to Enhancing </a:t>
            </a:r>
          </a:p>
          <a:p>
            <a:r>
              <a:rPr lang="en-US" sz="1400" dirty="0"/>
              <a:t>Organizational Performance, 2</a:t>
            </a:r>
            <a:r>
              <a:rPr lang="en-US" sz="1400" baseline="30000" dirty="0"/>
              <a:t>nd</a:t>
            </a:r>
            <a:r>
              <a:rPr lang="en-US" sz="1400" dirty="0"/>
              <a:t> Ed. Gerald J. Langley et al. </a:t>
            </a:r>
            <a:r>
              <a:rPr lang="en-US" sz="1400" dirty="0" err="1"/>
              <a:t>Jossey</a:t>
            </a:r>
            <a:r>
              <a:rPr lang="en-US" sz="1400" dirty="0"/>
              <a:t>-Bass  April 2009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9124" y="1670767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Aim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154690" y="2438400"/>
            <a:ext cx="1116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Measures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25703" y="3231472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Changes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0" y="4327350"/>
            <a:ext cx="1554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of Change</a:t>
            </a:r>
            <a:endParaRPr lang="en-US" dirty="0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6934200" y="3600804"/>
            <a:ext cx="21796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en-US" sz="1400" b="0" dirty="0"/>
              <a:t>Developed by: Associates in Process Improvement</a:t>
            </a:r>
          </a:p>
        </p:txBody>
      </p:sp>
    </p:spTree>
    <p:extLst>
      <p:ext uri="{BB962C8B-B14F-4D97-AF65-F5344CB8AC3E}">
        <p14:creationId xmlns:p14="http://schemas.microsoft.com/office/powerpoint/2010/main" val="226505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CF4BFA2-AD32-48F4-A31D-1BFB95E5D976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US" altLang="en-US" b="1" dirty="0" smtClean="0"/>
              <a:t>Patient Safety </a:t>
            </a:r>
            <a:r>
              <a:rPr lang="en-US" altLang="en-US" b="1" dirty="0"/>
              <a:t>P</a:t>
            </a:r>
            <a:r>
              <a:rPr lang="en-US" altLang="en-US" b="1" dirty="0" smtClean="0"/>
              <a:t>riorities </a:t>
            </a:r>
            <a:br>
              <a:rPr lang="en-US" altLang="en-US" b="1" dirty="0" smtClean="0"/>
            </a:br>
            <a:r>
              <a:rPr lang="en-US" altLang="en-US" b="1" dirty="0" smtClean="0"/>
              <a:t>in Ambulatory </a:t>
            </a:r>
            <a:r>
              <a:rPr lang="en-US" altLang="en-US" b="1" dirty="0"/>
              <a:t>C</a:t>
            </a:r>
            <a:r>
              <a:rPr lang="en-US" altLang="en-US" b="1" dirty="0" smtClean="0"/>
              <a:t>are 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8534400" cy="4411663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3200" dirty="0" smtClean="0"/>
              <a:t>Reliable processes - 3 key areas: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altLang="en-US" sz="2800" dirty="0" smtClean="0"/>
              <a:t>	-Test result management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altLang="en-US" sz="2800" dirty="0" smtClean="0"/>
              <a:t>	-Referral Management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altLang="en-US" sz="2800" dirty="0" smtClean="0"/>
              <a:t>	-Medication Management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1600" dirty="0" smtClean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3200" dirty="0" smtClean="0"/>
              <a:t>Communication 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altLang="en-US" sz="2800" dirty="0"/>
              <a:t>	</a:t>
            </a:r>
            <a:r>
              <a:rPr lang="en-US" altLang="en-US" sz="2800" dirty="0" smtClean="0"/>
              <a:t>– With patient, among staff, across settings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1600" b="1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b="1" dirty="0" smtClean="0"/>
              <a:t>What keeps you up at night?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228600" y="3505200"/>
            <a:ext cx="8229600" cy="1600200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02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CF4BFA2-AD32-48F4-A31D-1BFB95E5D976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8534400" cy="44116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Physician-Patient </a:t>
            </a:r>
            <a:r>
              <a:rPr lang="en-US" dirty="0"/>
              <a:t>Communication: The </a:t>
            </a:r>
            <a:r>
              <a:rPr lang="en-US" dirty="0" smtClean="0"/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Relationship </a:t>
            </a:r>
            <a:r>
              <a:rPr lang="en-US" dirty="0"/>
              <a:t>with Malpractice Claims Among 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Primary Care </a:t>
            </a:r>
            <a:r>
              <a:rPr lang="en-US" dirty="0"/>
              <a:t>Physicians and Surgeons </a:t>
            </a:r>
          </a:p>
          <a:p>
            <a:r>
              <a:rPr lang="en-US" sz="2800" dirty="0" smtClean="0"/>
              <a:t>Study </a:t>
            </a:r>
            <a:r>
              <a:rPr lang="en-US" sz="2800" dirty="0"/>
              <a:t>identified specific communication behaviors </a:t>
            </a:r>
            <a:r>
              <a:rPr lang="en-US" sz="2800" dirty="0" smtClean="0"/>
              <a:t>among Primary Care physicians with no malpractice claims </a:t>
            </a:r>
            <a:r>
              <a:rPr lang="en-US" sz="2800" dirty="0"/>
              <a:t>vs. </a:t>
            </a:r>
            <a:r>
              <a:rPr lang="en-US" sz="2800" dirty="0" smtClean="0"/>
              <a:t>those who had experienced malpractice claims    </a:t>
            </a:r>
            <a:r>
              <a:rPr lang="en-US" i="1" dirty="0" smtClean="0"/>
              <a:t>Levinson</a:t>
            </a:r>
            <a:r>
              <a:rPr lang="en-US" i="1" dirty="0"/>
              <a:t>, et al., JAMA 1997 277(7): 553-339</a:t>
            </a:r>
            <a:endParaRPr lang="en-US" dirty="0"/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09600" y="399871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kern="0" dirty="0"/>
              <a:t>Why Focus on </a:t>
            </a:r>
            <a:r>
              <a:rPr lang="en-US" sz="4400" b="1" kern="0" dirty="0" smtClean="0"/>
              <a:t>Communication</a:t>
            </a:r>
            <a:endParaRPr lang="en-US" altLang="en-US" sz="4400" b="1" kern="0" dirty="0"/>
          </a:p>
        </p:txBody>
      </p:sp>
    </p:spTree>
    <p:extLst>
      <p:ext uri="{BB962C8B-B14F-4D97-AF65-F5344CB8AC3E}">
        <p14:creationId xmlns:p14="http://schemas.microsoft.com/office/powerpoint/2010/main" val="191948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676400"/>
            <a:ext cx="82296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Used </a:t>
            </a:r>
            <a:r>
              <a:rPr lang="en-US" sz="2800" dirty="0"/>
              <a:t>statements of orientation (educating the patient about what to expect/flow of the visit</a:t>
            </a:r>
            <a:r>
              <a:rPr lang="en-US" sz="2800" dirty="0" smtClean="0"/>
              <a:t>)</a:t>
            </a:r>
            <a:endParaRPr lang="en-US" sz="2800" dirty="0"/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Used more facilitation </a:t>
            </a:r>
            <a:r>
              <a:rPr lang="en-US" sz="2800" dirty="0" smtClean="0"/>
              <a:t>(soliciting </a:t>
            </a:r>
            <a:r>
              <a:rPr lang="en-US" sz="2800" dirty="0"/>
              <a:t>patient’s opinion, checking understanding, encouraging patient to talk)</a:t>
            </a: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Spent longer in routine visit – 18.3 vs. 15.0 minutes  </a:t>
            </a:r>
            <a:r>
              <a:rPr lang="en-US" sz="2800" dirty="0" smtClean="0"/>
              <a:t>(independent </a:t>
            </a:r>
            <a:r>
              <a:rPr lang="en-US" sz="2800" dirty="0"/>
              <a:t>effect in predicting claims </a:t>
            </a:r>
            <a:r>
              <a:rPr lang="en-US" sz="2800" dirty="0" smtClean="0"/>
              <a:t>status)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 smtClean="0"/>
              <a:t>Summary question: Did </a:t>
            </a:r>
            <a:r>
              <a:rPr lang="en-US" sz="2800" dirty="0"/>
              <a:t>it </a:t>
            </a:r>
            <a:r>
              <a:rPr lang="en-US" sz="2800" b="1" dirty="0"/>
              <a:t>build a positive </a:t>
            </a:r>
            <a:r>
              <a:rPr lang="en-US" sz="2800" b="1" dirty="0" smtClean="0"/>
              <a:t>relationship</a:t>
            </a:r>
            <a:r>
              <a:rPr lang="en-US" sz="2800" dirty="0"/>
              <a:t>, or </a:t>
            </a:r>
            <a:r>
              <a:rPr lang="en-US" sz="2800" b="1" dirty="0"/>
              <a:t>lead to fewer errors</a:t>
            </a:r>
            <a:r>
              <a:rPr lang="en-US" sz="2800" dirty="0"/>
              <a:t>, or both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685800"/>
            <a:ext cx="64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Those Without </a:t>
            </a:r>
            <a:r>
              <a:rPr lang="en-US" sz="4400" b="1" dirty="0"/>
              <a:t>C</a:t>
            </a:r>
            <a:r>
              <a:rPr lang="en-US" sz="4400" b="1" dirty="0" smtClean="0"/>
              <a:t>laims: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4261875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From latest IOM Report: To </a:t>
            </a:r>
            <a:r>
              <a:rPr lang="en-US" sz="3200" b="1" dirty="0"/>
              <a:t>Improve Diagnosis and Reduce Diagnostic </a:t>
            </a:r>
            <a:r>
              <a:rPr lang="en-US" sz="3200" b="1" dirty="0" smtClean="0"/>
              <a:t>Error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u="sng" dirty="0" smtClean="0"/>
              <a:t>Goal </a:t>
            </a:r>
            <a:r>
              <a:rPr lang="en-US" sz="2800" u="sng" dirty="0"/>
              <a:t>1 </a:t>
            </a:r>
            <a:r>
              <a:rPr lang="en-US" sz="2800" dirty="0"/>
              <a:t>- </a:t>
            </a:r>
            <a:r>
              <a:rPr lang="en-US" sz="2800" dirty="0" smtClean="0"/>
              <a:t>Facilitate more effective</a:t>
            </a:r>
            <a:r>
              <a:rPr lang="en-US" sz="2800" u="sng" dirty="0" smtClean="0"/>
              <a:t> teamwork </a:t>
            </a:r>
            <a:r>
              <a:rPr lang="en-US" sz="2800" dirty="0" smtClean="0"/>
              <a:t>in the diagnostic process among health care professions, patients and their families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685800" y="3094494"/>
            <a:ext cx="7543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 smtClean="0"/>
              <a:t>Recommendation 1B</a:t>
            </a:r>
            <a:r>
              <a:rPr lang="en-US" sz="2800" dirty="0" smtClean="0"/>
              <a:t>: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Partner </a:t>
            </a:r>
            <a:r>
              <a:rPr lang="en-US" sz="2800" dirty="0"/>
              <a:t>with patients and families as diagnostic team members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Facilitate patient and family engagement in the diagnostic process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Align with their needs values and preferences</a:t>
            </a:r>
          </a:p>
        </p:txBody>
      </p:sp>
    </p:spTree>
    <p:extLst>
      <p:ext uri="{BB962C8B-B14F-4D97-AF65-F5344CB8AC3E}">
        <p14:creationId xmlns:p14="http://schemas.microsoft.com/office/powerpoint/2010/main" val="1655079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752600"/>
            <a:ext cx="8077200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today’s discussion – not focused on patients with “additional” communication challenges -  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health literacy, 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language barriers, 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cultural literacy etc.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Focus is communication with patients without barriers, but still have symptoms not addressed, unanswered questions, unclear understanding, concerns with the treatment etc.</a:t>
            </a:r>
            <a:endParaRPr lang="en-US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457200"/>
            <a:ext cx="8305800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Communication Issues </a:t>
            </a:r>
            <a:r>
              <a:rPr lang="en-US" sz="3200" b="1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for Today’s Discussion</a:t>
            </a:r>
            <a:endParaRPr lang="en-US" sz="32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491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057400"/>
            <a:ext cx="77724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What </a:t>
            </a:r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are some examples in office practice of </a:t>
            </a:r>
            <a:r>
              <a:rPr lang="en-US" sz="3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how </a:t>
            </a:r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poor communication </a:t>
            </a:r>
            <a:r>
              <a:rPr lang="en-US" sz="3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results </a:t>
            </a:r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harm to a patient?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2133600" y="381000"/>
            <a:ext cx="5558509" cy="6132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Brief </a:t>
            </a:r>
            <a:r>
              <a:rPr lang="en-US" sz="32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Small </a:t>
            </a:r>
            <a:r>
              <a:rPr lang="en-US" sz="3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32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roup </a:t>
            </a:r>
            <a:r>
              <a:rPr lang="en-US" sz="3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32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iscussion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410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 smtClean="0"/>
              <a:t>Feedback and large group discussion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6926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079" y="1676400"/>
            <a:ext cx="8670758" cy="403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clinician</a:t>
            </a:r>
            <a:r>
              <a:rPr lang="en-US" sz="2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Interrupting the patient  and not hearing </a:t>
            </a:r>
            <a:r>
              <a:rPr lang="en-US" sz="2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all the </a:t>
            </a:r>
            <a:r>
              <a:rPr lang="en-US" sz="2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symptoms 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Not asking </a:t>
            </a:r>
            <a:r>
              <a:rPr lang="en-US" sz="2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about concerns with the treatment </a:t>
            </a:r>
            <a:r>
              <a:rPr lang="en-US" sz="2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plan 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Not assuring correct </a:t>
            </a:r>
            <a:r>
              <a:rPr lang="en-US" sz="2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understanding of </a:t>
            </a:r>
            <a:r>
              <a:rPr lang="en-US" sz="2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Not acknowledging uncertainty about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diagnosis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Incomplete communication about danger signs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42737" y="304800"/>
            <a:ext cx="74074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Examples of Suboptimal </a:t>
            </a:r>
            <a:r>
              <a:rPr lang="en-US" sz="3200" b="1" dirty="0"/>
              <a:t>C</a:t>
            </a:r>
            <a:r>
              <a:rPr lang="en-US" sz="3200" b="1" dirty="0" smtClean="0"/>
              <a:t>ommunication </a:t>
            </a:r>
            <a:r>
              <a:rPr lang="en-US" sz="3200" b="1" dirty="0"/>
              <a:t>T</a:t>
            </a:r>
            <a:r>
              <a:rPr lang="en-US" sz="3200" b="1" dirty="0" smtClean="0"/>
              <a:t>hat </a:t>
            </a:r>
            <a:r>
              <a:rPr lang="en-US" sz="3200" b="1" dirty="0"/>
              <a:t>C</a:t>
            </a:r>
            <a:r>
              <a:rPr lang="en-US" sz="3200" b="1" dirty="0" smtClean="0"/>
              <a:t>an Lead to Safety </a:t>
            </a:r>
            <a:r>
              <a:rPr lang="en-US" sz="3200" b="1" dirty="0"/>
              <a:t>R</a:t>
            </a:r>
            <a:r>
              <a:rPr lang="en-US" sz="3200" b="1" dirty="0" smtClean="0"/>
              <a:t>isk: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07295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534400" cy="1143000"/>
          </a:xfrm>
        </p:spPr>
        <p:txBody>
          <a:bodyPr/>
          <a:lstStyle/>
          <a:p>
            <a:pPr lvl="0" eaLnBrk="0" hangingPunct="0"/>
            <a:r>
              <a:rPr lang="en-US" sz="3200" b="1" kern="1200" dirty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Examples of Suboptimal Communication That Can Lead to Safety Risk: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458200" cy="3867150"/>
          </a:xfrm>
        </p:spPr>
        <p:txBody>
          <a:bodyPr/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Not checking to see that all issues were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addressed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Not making it 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safe to admit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lack of adherence to 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prior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treatment plans</a:t>
            </a: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0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Not using structured communication formats (missing 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new information on family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history)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17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828800"/>
            <a:ext cx="8115300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latin typeface="+mj-lt"/>
              </a:rPr>
              <a:t>With </a:t>
            </a:r>
            <a:r>
              <a:rPr lang="en-US" sz="2800" b="1" dirty="0">
                <a:latin typeface="+mj-lt"/>
              </a:rPr>
              <a:t>o</a:t>
            </a:r>
            <a:r>
              <a:rPr lang="en-US" sz="2800" b="1" dirty="0" smtClean="0">
                <a:latin typeface="+mj-lt"/>
              </a:rPr>
              <a:t>ther </a:t>
            </a:r>
            <a:r>
              <a:rPr lang="en-US" sz="2800" b="1" dirty="0">
                <a:latin typeface="+mj-lt"/>
              </a:rPr>
              <a:t>office staff</a:t>
            </a:r>
          </a:p>
          <a:p>
            <a:pPr marL="457200" marR="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Front </a:t>
            </a: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desk didn’t get information to assess urgency of the need</a:t>
            </a:r>
          </a:p>
          <a:p>
            <a:pPr marL="457200" marR="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Not checking </a:t>
            </a: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at the front desk – do they understand the next steps, have barriers or concerns</a:t>
            </a:r>
          </a:p>
          <a:p>
            <a:pPr marL="457200" marR="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Not checking </a:t>
            </a: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 make sure they got all their questions answered</a:t>
            </a:r>
            <a:endParaRPr lang="en-US" sz="2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5918" y="304800"/>
            <a:ext cx="8534400" cy="1143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solidFill>
                  <a:srgbClr val="000000"/>
                </a:solidFill>
              </a:rPr>
              <a:t>Examples of Suboptimal Communication That Can Lead to Safety Risk:</a:t>
            </a:r>
          </a:p>
        </p:txBody>
      </p:sp>
    </p:spTree>
    <p:extLst>
      <p:ext uri="{BB962C8B-B14F-4D97-AF65-F5344CB8AC3E}">
        <p14:creationId xmlns:p14="http://schemas.microsoft.com/office/powerpoint/2010/main" val="3055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752600"/>
            <a:ext cx="7924800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Patient Safety brings added dimensions and focus on communication.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Moving beyond non-compliance (“Why </a:t>
            </a: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don’t they do what I tell them to</a:t>
            </a:r>
            <a:r>
              <a:rPr lang="en-US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?”)</a:t>
            </a:r>
          </a:p>
          <a:p>
            <a:pPr marL="914400" lvl="1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Some </a:t>
            </a: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similar issues – shared decision making, motivational interviewing, effective teaching</a:t>
            </a:r>
          </a:p>
          <a:p>
            <a:pPr marL="914400" lvl="1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Some additional nuances -  missed diagnosis, safety issues in other staff communications</a:t>
            </a:r>
            <a:endParaRPr lang="en-US" sz="2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228600"/>
            <a:ext cx="7620000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Overlap </a:t>
            </a:r>
            <a:r>
              <a:rPr lang="en-US" sz="3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32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ith Those </a:t>
            </a:r>
            <a:r>
              <a:rPr lang="en-US" sz="3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32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orking on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Patient-Centered </a:t>
            </a:r>
            <a:r>
              <a:rPr lang="en-US" sz="3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Medical Home</a:t>
            </a:r>
          </a:p>
        </p:txBody>
      </p:sp>
    </p:spTree>
    <p:extLst>
      <p:ext uri="{BB962C8B-B14F-4D97-AF65-F5344CB8AC3E}">
        <p14:creationId xmlns:p14="http://schemas.microsoft.com/office/powerpoint/2010/main" val="187931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Mount Auburn Office Practice Improvement Projec</Template>
  <TotalTime>2776</TotalTime>
  <Words>1289</Words>
  <Application>Microsoft Office PowerPoint</Application>
  <PresentationFormat>On-screen Show (4:3)</PresentationFormat>
  <Paragraphs>166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Monotype Sorts</vt:lpstr>
      <vt:lpstr>Times New Roman</vt:lpstr>
      <vt:lpstr>Wingdings</vt:lpstr>
      <vt:lpstr>Coalition-MAH powerpoint template</vt:lpstr>
      <vt:lpstr>   Improving Communication: To Improve Care and Patient Satisfaction  While Reducing Malpractice Risk   Yvonne Cheung, MD, MPH, CPPS Chair, Department of Quality and Patient Safety  Mount Auburn Hospital </vt:lpstr>
      <vt:lpstr>Learning Objectives</vt:lpstr>
      <vt:lpstr>Disclosure Statement</vt:lpstr>
      <vt:lpstr>Mount Auburn Practice Improvement Program (MA-PIP):  Why now?</vt:lpstr>
      <vt:lpstr>Key Concepts</vt:lpstr>
      <vt:lpstr> Science of Patient Safety </vt:lpstr>
      <vt:lpstr>Model for Improvement</vt:lpstr>
      <vt:lpstr>Patient Safety Priorities  in Ambulatory Care </vt:lpstr>
      <vt:lpstr>PowerPoint Presentation</vt:lpstr>
      <vt:lpstr>PowerPoint Presentation</vt:lpstr>
      <vt:lpstr>From latest IOM Report: To Improve Diagnosis and Reduce Diagnostic Error</vt:lpstr>
      <vt:lpstr>PowerPoint Presentation</vt:lpstr>
      <vt:lpstr>PowerPoint Presentation</vt:lpstr>
      <vt:lpstr>PowerPoint Presentation</vt:lpstr>
      <vt:lpstr>PowerPoint Presentation</vt:lpstr>
      <vt:lpstr>Examples of Suboptimal Communication That Can Lead to Safety Risk: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Capstick</dc:creator>
  <cp:lastModifiedBy>Elizabeth Capstick</cp:lastModifiedBy>
  <cp:revision>184</cp:revision>
  <cp:lastPrinted>2015-12-03T21:51:58Z</cp:lastPrinted>
  <dcterms:created xsi:type="dcterms:W3CDTF">2015-07-08T14:27:07Z</dcterms:created>
  <dcterms:modified xsi:type="dcterms:W3CDTF">2015-12-21T20:31:54Z</dcterms:modified>
</cp:coreProperties>
</file>